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media/image5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3"/>
    <p:sldId id="262" r:id="rId4"/>
    <p:sldId id="258" r:id="rId5"/>
    <p:sldId id="270" r:id="rId6"/>
    <p:sldId id="260" r:id="rId7"/>
    <p:sldId id="261" r:id="rId8"/>
  </p:sldIdLst>
  <p:sldSz cx="12192000" cy="6858000"/>
  <p:notesSz cx="7103745" cy="10234295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3979D-131D-4DD9-934D-BB722E5FEF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B02D1D-4786-46F8-8BBB-5CBD7662AAB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/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4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/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5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/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7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29" name="Freeform 28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/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1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/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/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" name="Freeform 18"/>
          <p:cNvSpPr/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" name="Freeform 22"/>
          <p:cNvSpPr/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Freeform 26"/>
          <p:cNvSpPr/>
          <p:nvPr/>
        </p:nvSpPr>
        <p:spPr bwMode="hidden">
          <a:xfrm>
            <a:off x="7479318" y="4074174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 useBgFill="1">
        <p:nvSpPr>
          <p:cNvPr id="13" name="Freeform 10"/>
          <p:cNvSpPr/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/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/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20" name="Freeform 19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0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21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58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98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image" Target="../media/image5.png"/><Relationship Id="rId7" Type="http://schemas.openxmlformats.org/officeDocument/2006/relationships/image" Target="../media/image3.svg"/><Relationship Id="rId6" Type="http://schemas.openxmlformats.org/officeDocument/2006/relationships/image" Target="../media/image4.png"/><Relationship Id="rId5" Type="http://schemas.openxmlformats.org/officeDocument/2006/relationships/image" Target="../media/image2.svg"/><Relationship Id="rId4" Type="http://schemas.openxmlformats.org/officeDocument/2006/relationships/image" Target="../media/image3.png"/><Relationship Id="rId3" Type="http://schemas.openxmlformats.org/officeDocument/2006/relationships/image" Target="../media/image1.svg"/><Relationship Id="rId2" Type="http://schemas.openxmlformats.org/officeDocument/2006/relationships/image" Target="../media/image2.png"/><Relationship Id="rId14" Type="http://schemas.openxmlformats.org/officeDocument/2006/relationships/slideLayout" Target="../slideLayouts/slideLayout11.xml"/><Relationship Id="rId13" Type="http://schemas.openxmlformats.org/officeDocument/2006/relationships/image" Target="../media/image5.svg"/><Relationship Id="rId12" Type="http://schemas.openxmlformats.org/officeDocument/2006/relationships/image" Target="../media/image8.png"/><Relationship Id="rId11" Type="http://schemas.openxmlformats.org/officeDocument/2006/relationships/image" Target="../media/image4.svg"/><Relationship Id="rId10" Type="http://schemas.openxmlformats.org/officeDocument/2006/relationships/image" Target="../media/image7.pn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TextBox 7"/>
          <p:cNvSpPr/>
          <p:nvPr/>
        </p:nvSpPr>
        <p:spPr>
          <a:xfrm>
            <a:off x="1327321" y="2358459"/>
            <a:ext cx="913257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OH-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Vulnerability Management</a:t>
            </a:r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-SIG</a:t>
            </a:r>
            <a:endParaRPr lang="en-US" altLang="zh-CN" sz="4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/>
          <p:nvPr/>
        </p:nvSpPr>
        <p:spPr>
          <a:xfrm>
            <a:off x="5374006" y="4143422"/>
            <a:ext cx="144399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矩形 23"/>
          <p:cNvSpPr/>
          <p:nvPr/>
        </p:nvSpPr>
        <p:spPr>
          <a:xfrm>
            <a:off x="-24765" y="-9906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/>
          <p:nvPr/>
        </p:nvSpPr>
        <p:spPr>
          <a:xfrm>
            <a:off x="360874" y="229317"/>
            <a:ext cx="655764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b="1" dirty="0" err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OpenHarmony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Vulnerability Management </a:t>
            </a:r>
            <a:r>
              <a:rPr lang="en-US" altLang="zh-CN" sz="20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SIG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定位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0070C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95325" y="1484630"/>
            <a:ext cx="10384155" cy="3138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ea typeface="宋体" panose="02010600030101010101" pitchFamily="2" charset="-122"/>
              </a:rPr>
              <a:t>        OpenHarmony</a:t>
            </a:r>
            <a:r>
              <a:rPr lang="zh-CN" altLang="en-US">
                <a:ea typeface="宋体" panose="02010600030101010101" pitchFamily="2" charset="-122"/>
              </a:rPr>
              <a:t>涉及较多子系统和组件，随着功能的持续完善迭代，这些组件数量还会增长，外界关于这些开源组件安全性的研究也随之增加，漏洞数量也会随之增长，对于组件安全性漏洞的修复也需要持续高效进行。</a:t>
            </a:r>
            <a:endParaRPr lang="zh-CN" altLang="en-US">
              <a:ea typeface="宋体" panose="02010600030101010101" pitchFamily="2" charset="-122"/>
            </a:endParaRPr>
          </a:p>
          <a:p>
            <a:endParaRPr lang="zh-CN" altLang="en-US">
              <a:ea typeface="宋体" panose="02010600030101010101" pitchFamily="2" charset="-122"/>
            </a:endParaRPr>
          </a:p>
          <a:p>
            <a:r>
              <a:rPr lang="en-US" altLang="zh-CN">
                <a:ea typeface="宋体" panose="02010600030101010101" pitchFamily="2" charset="-122"/>
              </a:rPr>
              <a:t>        </a:t>
            </a:r>
            <a:r>
              <a:rPr lang="zh-CN" altLang="en-US">
                <a:ea typeface="宋体" panose="02010600030101010101" pitchFamily="2" charset="-122"/>
              </a:rPr>
              <a:t>针对这些组件的安全漏洞管理工作显得尤为重要，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Vulnerability Management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 SIG</a:t>
            </a:r>
            <a:r>
              <a:rPr lang="zh-CN" altLang="en-US">
                <a:ea typeface="宋体" panose="02010600030101010101" pitchFamily="2" charset="-122"/>
              </a:rPr>
              <a:t>的目标是为OpenHarmony提供漏洞管理能力，</a:t>
            </a:r>
            <a:r>
              <a:rPr lang="zh-CN" altLang="en-US">
                <a:ea typeface="宋体" panose="02010600030101010101" pitchFamily="2" charset="-122"/>
                <a:sym typeface="+mn-ea"/>
              </a:rPr>
              <a:t>为开源社区安全贡献力量。</a:t>
            </a:r>
            <a:endParaRPr lang="zh-CN" altLang="en-US">
              <a:ea typeface="宋体" panose="02010600030101010101" pitchFamily="2" charset="-122"/>
              <a:sym typeface="+mn-ea"/>
            </a:endParaRPr>
          </a:p>
          <a:p>
            <a:endParaRPr lang="zh-CN" altLang="en-US">
              <a:ea typeface="宋体" panose="02010600030101010101" pitchFamily="2" charset="-122"/>
            </a:endParaRPr>
          </a:p>
          <a:p>
            <a:r>
              <a:rPr lang="en-US" altLang="zh-CN">
                <a:ea typeface="宋体" panose="02010600030101010101" pitchFamily="2" charset="-122"/>
              </a:rPr>
              <a:t>        </a:t>
            </a:r>
            <a:r>
              <a:rPr lang="zh-CN" altLang="en-US">
                <a:ea typeface="宋体" panose="02010600030101010101" pitchFamily="2" charset="-122"/>
              </a:rPr>
              <a:t>工作范围包括：</a:t>
            </a:r>
            <a:endParaRPr lang="zh-CN" altLang="en-US">
              <a:ea typeface="宋体" panose="02010600030101010101" pitchFamily="2" charset="-12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CN" altLang="en-US">
                <a:ea typeface="宋体" panose="02010600030101010101" pitchFamily="2" charset="-122"/>
              </a:rPr>
              <a:t>持续监控组件，提供针对组件的安全漏洞检测能力</a:t>
            </a:r>
            <a:endParaRPr lang="zh-CN" altLang="en-US">
              <a:ea typeface="宋体" panose="02010600030101010101" pitchFamily="2" charset="-12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CN" altLang="en-US">
                <a:ea typeface="宋体" panose="02010600030101010101" pitchFamily="2" charset="-122"/>
              </a:rPr>
              <a:t>检出结果对接代码仓库工作流，推送信息创建漏洞相关</a:t>
            </a:r>
            <a:r>
              <a:rPr lang="en-US" altLang="zh-CN">
                <a:ea typeface="宋体" panose="02010600030101010101" pitchFamily="2" charset="-122"/>
              </a:rPr>
              <a:t>Issue</a:t>
            </a:r>
            <a:r>
              <a:rPr lang="zh-CN" altLang="en-US">
                <a:ea typeface="宋体" panose="02010600030101010101" pitchFamily="2" charset="-122"/>
              </a:rPr>
              <a:t>，持续追踪修复情况</a:t>
            </a:r>
            <a:endParaRPr lang="zh-CN" altLang="en-US">
              <a:ea typeface="宋体" panose="02010600030101010101" pitchFamily="2" charset="-12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CN" altLang="en-US">
                <a:ea typeface="宋体" panose="02010600030101010101" pitchFamily="2" charset="-122"/>
              </a:rPr>
              <a:t>推送修复方案及补丁信息</a:t>
            </a:r>
            <a:endParaRPr lang="en-US" altLang="zh-CN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矩形 2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/>
          <p:nvPr/>
        </p:nvSpPr>
        <p:spPr>
          <a:xfrm>
            <a:off x="360874" y="229317"/>
            <a:ext cx="706564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b="1" dirty="0" err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OpenHarmony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Vulnerability Management</a:t>
            </a:r>
            <a:r>
              <a:rPr lang="zh-CN" altLang="en-US" sz="20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先期筹备单位</a:t>
            </a:r>
            <a:endParaRPr lang="zh-CN" altLang="en-US" sz="20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0070C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" name="Content Placeholder 2"/>
          <p:cNvSpPr/>
          <p:nvPr/>
        </p:nvSpPr>
        <p:spPr>
          <a:xfrm>
            <a:off x="325755" y="1339215"/>
            <a:ext cx="6614160" cy="5310505"/>
          </a:xfrm>
          <a:prstGeom prst="rect">
            <a:avLst/>
          </a:prstGeom>
          <a:noFill/>
          <a:ln>
            <a:noFill/>
          </a:ln>
        </p:spPr>
        <p:txBody>
          <a:bodyPr wrap="square" lIns="90000" rIns="90000" anchor="t" anchorCtr="0"/>
          <a:lstStyle>
            <a:defPPr>
              <a:defRPr lang="en-US"/>
            </a:defPPr>
            <a:lvl1pPr>
              <a:defRPr sz="2000" b="1">
                <a:solidFill>
                  <a:srgbClr val="000000">
                    <a:lumMod val="75000"/>
                    <a:lumOff val="25000"/>
                  </a:srgb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 indent="0" algn="l">
              <a:lnSpc>
                <a:spcPct val="120000"/>
              </a:lnSpc>
              <a:spcAft>
                <a:spcPts val="1000"/>
              </a:spcAft>
              <a:buFont typeface="Arial" panose="020B0604020202020204"/>
              <a:buNone/>
              <a:defRPr/>
            </a:pPr>
            <a:endParaRPr lang="zh-CN" altLang="en-US" sz="1600" b="0" spc="1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itle 11"/>
          <p:cNvSpPr/>
          <p:nvPr/>
        </p:nvSpPr>
        <p:spPr>
          <a:xfrm>
            <a:off x="479425" y="1264920"/>
            <a:ext cx="9118600" cy="466090"/>
          </a:xfrm>
          <a:prstGeom prst="rect">
            <a:avLst/>
          </a:prstGeom>
        </p:spPr>
        <p:txBody>
          <a:bodyPr vert="horz" wrap="square" lIns="90000" tIns="45720" rIns="90000" bIns="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00">
                <a:latin typeface="微软雅黑" panose="020B0503020204020204" pitchFamily="34" charset="-122"/>
                <a:sym typeface="+mn-ea"/>
              </a:rPr>
              <a:t>北京中科微澜科技有限公司</a:t>
            </a:r>
            <a:endParaRPr kumimoji="0" sz="1800" b="1" i="0" u="none" strike="noStrike" kern="1200" cap="none" spc="300" normalizeH="0" noProof="0" dirty="0">
              <a:solidFill>
                <a:schemeClr val="tx1"/>
              </a:solidFill>
              <a:latin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1225" y="1844675"/>
            <a:ext cx="8974455" cy="3830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/>
              <a:t>中科院软件所批准科技成果转化试点项目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/>
              <a:t>结合国内外知名高校及学术机构科研资源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sym typeface="+mn-ea"/>
              </a:rPr>
              <a:t>深耕认知安全技术，打造面向未来的智能化网络安全解决方案</a:t>
            </a:r>
            <a:endParaRPr lang="zh-CN" altLang="en-US">
              <a:sym typeface="+mn-ea"/>
            </a:endParaRPr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/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/>
              <a:t>兴趣组成员：</a:t>
            </a:r>
            <a:endParaRPr lang="zh-CN" altLang="en-US"/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/>
              <a:t>刘梅：</a:t>
            </a:r>
            <a:r>
              <a:rPr lang="en-US" altLang="zh-CN"/>
              <a:t>liumei@vulab.com.cn</a:t>
            </a:r>
            <a:endParaRPr lang="en-US" altLang="zh-CN"/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/>
              <a:t>闫志全：zhiquan@vulab.com.cn</a:t>
            </a:r>
            <a:endParaRPr lang="zh-CN" altLang="en-US"/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/>
              <a:t>张晨波：chenbo@vulab.com.cn</a:t>
            </a:r>
            <a:endParaRPr lang="zh-CN" altLang="en-US"/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1" name="矩形 18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2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0070C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0" name="TextBox 179"/>
          <p:cNvSpPr/>
          <p:nvPr/>
        </p:nvSpPr>
        <p:spPr>
          <a:xfrm>
            <a:off x="360874" y="229317"/>
            <a:ext cx="51104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Vulnerability Management </a:t>
            </a:r>
            <a:r>
              <a:rPr lang="en-US" altLang="zh-CN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SIG</a:t>
            </a:r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工作思路</a:t>
            </a:r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0" name="直接连接符 109"/>
          <p:cNvCxnSpPr/>
          <p:nvPr/>
        </p:nvCxnSpPr>
        <p:spPr>
          <a:xfrm flipH="1">
            <a:off x="11568178" y="747514"/>
            <a:ext cx="847" cy="435640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圆角矩形 49"/>
          <p:cNvSpPr/>
          <p:nvPr/>
        </p:nvSpPr>
        <p:spPr>
          <a:xfrm>
            <a:off x="1726565" y="3100705"/>
            <a:ext cx="9905365" cy="140652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cxnSp>
        <p:nvCxnSpPr>
          <p:cNvPr id="51" name="直接连接符 50"/>
          <p:cNvCxnSpPr/>
          <p:nvPr/>
        </p:nvCxnSpPr>
        <p:spPr>
          <a:xfrm>
            <a:off x="11590020" y="1070610"/>
            <a:ext cx="5715" cy="568198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itle 6"/>
          <p:cNvSpPr txBox="1"/>
          <p:nvPr>
            <p:custDataLst>
              <p:tags r:id="rId1"/>
            </p:custDataLst>
          </p:nvPr>
        </p:nvSpPr>
        <p:spPr>
          <a:xfrm>
            <a:off x="381635" y="908685"/>
            <a:ext cx="8284845" cy="44069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zh-CN" altLang="en-US" sz="2400" b="1">
                <a:sym typeface="+mn-ea"/>
              </a:rPr>
              <a:t>漏洞管理系统架构原理</a:t>
            </a:r>
            <a:endParaRPr lang="zh-CN" altLang="en-US" sz="2400" b="1" spc="300" dirty="0">
              <a:ln w="3175">
                <a:noFill/>
                <a:prstDash val="dash"/>
              </a:ln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139" name="组合 138"/>
          <p:cNvGrpSpPr/>
          <p:nvPr/>
        </p:nvGrpSpPr>
        <p:grpSpPr>
          <a:xfrm rot="0">
            <a:off x="2662178" y="3248660"/>
            <a:ext cx="1643042" cy="1200044"/>
            <a:chOff x="2606" y="4174"/>
            <a:chExt cx="2488" cy="1818"/>
          </a:xfrm>
        </p:grpSpPr>
        <p:grpSp>
          <p:nvGrpSpPr>
            <p:cNvPr id="141" name="组合 140"/>
            <p:cNvGrpSpPr/>
            <p:nvPr/>
          </p:nvGrpSpPr>
          <p:grpSpPr>
            <a:xfrm rot="0">
              <a:off x="3061" y="4174"/>
              <a:ext cx="1576" cy="1482"/>
              <a:chOff x="2792" y="4749"/>
              <a:chExt cx="1576" cy="1482"/>
            </a:xfrm>
          </p:grpSpPr>
          <p:pic>
            <p:nvPicPr>
              <p:cNvPr id="142" name="图片 141" descr="343435333332343b333635393038383bcafdbedd"/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061" y="4749"/>
                <a:ext cx="1040" cy="755"/>
              </a:xfrm>
              <a:prstGeom prst="rect">
                <a:avLst/>
              </a:prstGeom>
            </p:spPr>
          </p:pic>
          <p:pic>
            <p:nvPicPr>
              <p:cNvPr id="150" name="图片 149" descr="31393935333232303b343732313231393bcafdbeddbfe2"/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2792" y="5365"/>
                <a:ext cx="1577" cy="866"/>
              </a:xfrm>
              <a:prstGeom prst="rect">
                <a:avLst/>
              </a:prstGeom>
            </p:spPr>
          </p:pic>
        </p:grpSp>
        <p:sp>
          <p:nvSpPr>
            <p:cNvPr id="151" name="文本框 150"/>
            <p:cNvSpPr txBox="1"/>
            <p:nvPr/>
          </p:nvSpPr>
          <p:spPr>
            <a:xfrm>
              <a:off x="2606" y="5542"/>
              <a:ext cx="2488" cy="4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1335">
                  <a:solidFill>
                    <a:schemeClr val="tx1"/>
                  </a:solidFill>
                </a:rPr>
                <a:t>VulGraph</a:t>
              </a:r>
              <a:r>
                <a:rPr lang="zh-CN" altLang="en-US" sz="1335">
                  <a:solidFill>
                    <a:schemeClr val="tx1"/>
                  </a:solidFill>
                </a:rPr>
                <a:t>漏洞图谱</a:t>
              </a:r>
              <a:endParaRPr lang="zh-CN" altLang="en-US" sz="1335">
                <a:solidFill>
                  <a:schemeClr val="tx1"/>
                </a:solidFill>
              </a:endParaRPr>
            </a:p>
          </p:txBody>
        </p:sp>
      </p:grpSp>
      <p:sp>
        <p:nvSpPr>
          <p:cNvPr id="152" name="文本框 151"/>
          <p:cNvSpPr txBox="1"/>
          <p:nvPr/>
        </p:nvSpPr>
        <p:spPr>
          <a:xfrm rot="16200000">
            <a:off x="7263547" y="3433151"/>
            <a:ext cx="388620" cy="141629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 algn="ctr"/>
            <a:r>
              <a:rPr lang="zh-CN" altLang="en-US" sz="1335" dirty="0">
                <a:solidFill>
                  <a:schemeClr val="tx1"/>
                </a:solidFill>
              </a:rPr>
              <a:t>私有漏洞知识库</a:t>
            </a:r>
            <a:endParaRPr lang="zh-CN" altLang="en-US" sz="1335" dirty="0">
              <a:solidFill>
                <a:schemeClr val="tx1"/>
              </a:solidFill>
            </a:endParaRPr>
          </a:p>
        </p:txBody>
      </p:sp>
      <p:pic>
        <p:nvPicPr>
          <p:cNvPr id="72" name="图片 71" descr="343435333332343b333635393039313bcafdbedd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74722" y="3386173"/>
            <a:ext cx="565503" cy="565503"/>
          </a:xfrm>
          <a:prstGeom prst="rect">
            <a:avLst/>
          </a:prstGeom>
        </p:spPr>
      </p:pic>
      <p:sp>
        <p:nvSpPr>
          <p:cNvPr id="74" name="文本框 73"/>
          <p:cNvSpPr txBox="1"/>
          <p:nvPr/>
        </p:nvSpPr>
        <p:spPr>
          <a:xfrm rot="16200000">
            <a:off x="8870732" y="3428706"/>
            <a:ext cx="388620" cy="141629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 algn="ctr"/>
            <a:r>
              <a:rPr lang="zh-CN" altLang="en-US" sz="1335" dirty="0">
                <a:solidFill>
                  <a:schemeClr val="tx1"/>
                </a:solidFill>
              </a:rPr>
              <a:t>修复知识库</a:t>
            </a:r>
            <a:endParaRPr lang="zh-CN" altLang="en-US" sz="1335" dirty="0">
              <a:solidFill>
                <a:schemeClr val="tx1"/>
              </a:solidFill>
            </a:endParaRPr>
          </a:p>
        </p:txBody>
      </p:sp>
      <p:pic>
        <p:nvPicPr>
          <p:cNvPr id="76" name="图片 75" descr="343435333332343b333635393039313bcafdbedd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781907" y="3381728"/>
            <a:ext cx="565503" cy="565503"/>
          </a:xfrm>
          <a:prstGeom prst="rect">
            <a:avLst/>
          </a:prstGeom>
        </p:spPr>
      </p:pic>
      <p:sp>
        <p:nvSpPr>
          <p:cNvPr id="78" name="文本框 77"/>
          <p:cNvSpPr txBox="1"/>
          <p:nvPr/>
        </p:nvSpPr>
        <p:spPr>
          <a:xfrm rot="16200000">
            <a:off x="10420767" y="3425531"/>
            <a:ext cx="388620" cy="141629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 algn="ctr"/>
            <a:r>
              <a:rPr lang="zh-CN" altLang="en-US" sz="1335" dirty="0">
                <a:solidFill>
                  <a:schemeClr val="tx1"/>
                </a:solidFill>
              </a:rPr>
              <a:t>威胁情报知识库</a:t>
            </a:r>
            <a:endParaRPr lang="zh-CN" altLang="en-US" sz="1335" dirty="0">
              <a:solidFill>
                <a:schemeClr val="tx1"/>
              </a:solidFill>
            </a:endParaRPr>
          </a:p>
        </p:txBody>
      </p:sp>
      <p:pic>
        <p:nvPicPr>
          <p:cNvPr id="131" name="图片 130" descr="343435333332343b333635393039313bcafdbedd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331942" y="3378553"/>
            <a:ext cx="565503" cy="565503"/>
          </a:xfrm>
          <a:prstGeom prst="rect">
            <a:avLst/>
          </a:prstGeom>
        </p:spPr>
      </p:pic>
      <p:sp>
        <p:nvSpPr>
          <p:cNvPr id="144" name="矩形 143"/>
          <p:cNvSpPr/>
          <p:nvPr/>
        </p:nvSpPr>
        <p:spPr>
          <a:xfrm>
            <a:off x="1720850" y="4619625"/>
            <a:ext cx="9911080" cy="2132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159" name="文本框 158"/>
          <p:cNvSpPr txBox="1"/>
          <p:nvPr/>
        </p:nvSpPr>
        <p:spPr>
          <a:xfrm>
            <a:off x="1374140" y="5514975"/>
            <a:ext cx="1781810" cy="2971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335" b="1">
                <a:solidFill>
                  <a:schemeClr val="tx1"/>
                </a:solidFill>
              </a:rPr>
              <a:t>数据层</a:t>
            </a:r>
            <a:endParaRPr lang="zh-CN" altLang="en-US" sz="1335" b="1">
              <a:solidFill>
                <a:schemeClr val="tx1"/>
              </a:solidFill>
            </a:endParaRPr>
          </a:p>
        </p:txBody>
      </p:sp>
      <p:sp>
        <p:nvSpPr>
          <p:cNvPr id="174" name="文本框 173"/>
          <p:cNvSpPr txBox="1"/>
          <p:nvPr/>
        </p:nvSpPr>
        <p:spPr>
          <a:xfrm>
            <a:off x="1286510" y="3619500"/>
            <a:ext cx="1781810" cy="2971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335" b="1">
                <a:solidFill>
                  <a:schemeClr val="tx1"/>
                </a:solidFill>
              </a:rPr>
              <a:t>知识层</a:t>
            </a:r>
            <a:endParaRPr lang="zh-CN" altLang="en-US" sz="1335" b="1">
              <a:solidFill>
                <a:schemeClr val="tx1"/>
              </a:solidFill>
            </a:endParaRPr>
          </a:p>
        </p:txBody>
      </p:sp>
      <p:sp>
        <p:nvSpPr>
          <p:cNvPr id="175" name="圆角矩形 174"/>
          <p:cNvSpPr/>
          <p:nvPr/>
        </p:nvSpPr>
        <p:spPr>
          <a:xfrm>
            <a:off x="2661920" y="3181350"/>
            <a:ext cx="3893185" cy="1267460"/>
          </a:xfrm>
          <a:prstGeom prst="roundRect">
            <a:avLst>
              <a:gd name="adj" fmla="val 4709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176" name="圆角矩形 175"/>
          <p:cNvSpPr/>
          <p:nvPr/>
        </p:nvSpPr>
        <p:spPr>
          <a:xfrm>
            <a:off x="4305204" y="3329288"/>
            <a:ext cx="971007" cy="29545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35">
                <a:solidFill>
                  <a:schemeClr val="tx1"/>
                </a:solidFill>
              </a:rPr>
              <a:t>漏洞实体</a:t>
            </a:r>
            <a:endParaRPr lang="zh-CN" altLang="en-US" sz="1335">
              <a:solidFill>
                <a:schemeClr val="tx1"/>
              </a:solidFill>
            </a:endParaRPr>
          </a:p>
        </p:txBody>
      </p:sp>
      <p:sp>
        <p:nvSpPr>
          <p:cNvPr id="177" name="圆角矩形 176"/>
          <p:cNvSpPr/>
          <p:nvPr/>
        </p:nvSpPr>
        <p:spPr>
          <a:xfrm>
            <a:off x="4303934" y="3685523"/>
            <a:ext cx="971007" cy="29545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35">
                <a:solidFill>
                  <a:schemeClr val="tx1"/>
                </a:solidFill>
              </a:rPr>
              <a:t>项目实体</a:t>
            </a:r>
            <a:endParaRPr lang="zh-CN" altLang="en-US" sz="1335">
              <a:solidFill>
                <a:schemeClr val="tx1"/>
              </a:solidFill>
            </a:endParaRPr>
          </a:p>
        </p:txBody>
      </p:sp>
      <p:sp>
        <p:nvSpPr>
          <p:cNvPr id="178" name="圆角矩形 177"/>
          <p:cNvSpPr/>
          <p:nvPr/>
        </p:nvSpPr>
        <p:spPr>
          <a:xfrm>
            <a:off x="4302664" y="4041758"/>
            <a:ext cx="971007" cy="29545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35">
                <a:solidFill>
                  <a:schemeClr val="tx1"/>
                </a:solidFill>
              </a:rPr>
              <a:t>资产实体</a:t>
            </a:r>
            <a:endParaRPr lang="zh-CN" altLang="en-US" sz="1335">
              <a:solidFill>
                <a:schemeClr val="tx1"/>
              </a:solidFill>
            </a:endParaRPr>
          </a:p>
        </p:txBody>
      </p:sp>
      <p:sp>
        <p:nvSpPr>
          <p:cNvPr id="179" name="圆角矩形 178"/>
          <p:cNvSpPr/>
          <p:nvPr/>
        </p:nvSpPr>
        <p:spPr>
          <a:xfrm>
            <a:off x="5377084" y="3329288"/>
            <a:ext cx="971007" cy="29545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35">
                <a:solidFill>
                  <a:schemeClr val="tx1"/>
                </a:solidFill>
              </a:rPr>
              <a:t>漏洞消歧</a:t>
            </a:r>
            <a:endParaRPr lang="zh-CN" altLang="en-US" sz="1335">
              <a:solidFill>
                <a:schemeClr val="tx1"/>
              </a:solidFill>
            </a:endParaRPr>
          </a:p>
        </p:txBody>
      </p:sp>
      <p:sp>
        <p:nvSpPr>
          <p:cNvPr id="183" name="圆角矩形 182"/>
          <p:cNvSpPr/>
          <p:nvPr/>
        </p:nvSpPr>
        <p:spPr>
          <a:xfrm>
            <a:off x="5376449" y="3685523"/>
            <a:ext cx="971007" cy="29545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35">
                <a:solidFill>
                  <a:schemeClr val="tx1"/>
                </a:solidFill>
              </a:rPr>
              <a:t>关系挖掘</a:t>
            </a:r>
            <a:endParaRPr lang="zh-CN" altLang="en-US" sz="1335">
              <a:solidFill>
                <a:schemeClr val="tx1"/>
              </a:solidFill>
            </a:endParaRPr>
          </a:p>
        </p:txBody>
      </p:sp>
      <p:sp>
        <p:nvSpPr>
          <p:cNvPr id="184" name="圆角矩形 183"/>
          <p:cNvSpPr/>
          <p:nvPr/>
        </p:nvSpPr>
        <p:spPr>
          <a:xfrm>
            <a:off x="5387244" y="4041758"/>
            <a:ext cx="971007" cy="29545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35">
                <a:solidFill>
                  <a:schemeClr val="tx1"/>
                </a:solidFill>
              </a:rPr>
              <a:t>知识融合</a:t>
            </a:r>
            <a:endParaRPr lang="zh-CN" altLang="en-US" sz="1335">
              <a:solidFill>
                <a:schemeClr val="tx1"/>
              </a:solidFill>
            </a:endParaRPr>
          </a:p>
        </p:txBody>
      </p:sp>
      <p:sp>
        <p:nvSpPr>
          <p:cNvPr id="185" name="圆角矩形 184"/>
          <p:cNvSpPr/>
          <p:nvPr/>
        </p:nvSpPr>
        <p:spPr>
          <a:xfrm>
            <a:off x="1725295" y="1560830"/>
            <a:ext cx="9905365" cy="142684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186" name="文本框 185"/>
          <p:cNvSpPr txBox="1"/>
          <p:nvPr/>
        </p:nvSpPr>
        <p:spPr>
          <a:xfrm>
            <a:off x="1286510" y="2242185"/>
            <a:ext cx="1781810" cy="2971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335" b="1">
                <a:solidFill>
                  <a:schemeClr val="tx1"/>
                </a:solidFill>
              </a:rPr>
              <a:t>业务层</a:t>
            </a:r>
            <a:endParaRPr lang="zh-CN" altLang="en-US" sz="1335" b="1">
              <a:solidFill>
                <a:schemeClr val="tx1"/>
              </a:solidFill>
            </a:endParaRPr>
          </a:p>
        </p:txBody>
      </p:sp>
      <p:sp>
        <p:nvSpPr>
          <p:cNvPr id="187" name="圆角矩形 186"/>
          <p:cNvSpPr/>
          <p:nvPr/>
        </p:nvSpPr>
        <p:spPr>
          <a:xfrm>
            <a:off x="2592705" y="1775460"/>
            <a:ext cx="8730615" cy="1115695"/>
          </a:xfrm>
          <a:prstGeom prst="roundRect">
            <a:avLst>
              <a:gd name="adj" fmla="val 4709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188" name="文本框 187"/>
          <p:cNvSpPr txBox="1"/>
          <p:nvPr/>
        </p:nvSpPr>
        <p:spPr>
          <a:xfrm>
            <a:off x="5276215" y="1819910"/>
            <a:ext cx="2398395" cy="2971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335" b="1">
                <a:solidFill>
                  <a:schemeClr val="tx1"/>
                </a:solidFill>
                <a:sym typeface="+mn-ea"/>
              </a:rPr>
              <a:t>漏洞管理系统</a:t>
            </a:r>
            <a:endParaRPr lang="zh-CN" altLang="en-US" sz="1335" b="1">
              <a:solidFill>
                <a:schemeClr val="tx1"/>
              </a:solidFill>
              <a:sym typeface="+mn-ea"/>
            </a:endParaRPr>
          </a:p>
        </p:txBody>
      </p:sp>
      <p:pic>
        <p:nvPicPr>
          <p:cNvPr id="189" name="图片 188" descr="服务器 (1)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4480" y="1706880"/>
            <a:ext cx="490855" cy="490855"/>
          </a:xfrm>
          <a:prstGeom prst="rect">
            <a:avLst/>
          </a:prstGeom>
        </p:spPr>
      </p:pic>
      <p:pic>
        <p:nvPicPr>
          <p:cNvPr id="194" name="图片 193" descr="代码库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1635" y="3370580"/>
            <a:ext cx="572135" cy="572135"/>
          </a:xfrm>
          <a:prstGeom prst="rect">
            <a:avLst/>
          </a:prstGeom>
        </p:spPr>
      </p:pic>
      <p:sp>
        <p:nvSpPr>
          <p:cNvPr id="197" name="文本框 196"/>
          <p:cNvSpPr txBox="1"/>
          <p:nvPr/>
        </p:nvSpPr>
        <p:spPr>
          <a:xfrm>
            <a:off x="346075" y="3747135"/>
            <a:ext cx="1236345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340" b="1">
                <a:solidFill>
                  <a:schemeClr val="tx1"/>
                </a:solidFill>
                <a:sym typeface="+mn-ea"/>
              </a:rPr>
              <a:t>项目管理</a:t>
            </a:r>
            <a:endParaRPr lang="zh-CN" altLang="en-US" sz="1000" b="1">
              <a:solidFill>
                <a:schemeClr val="tx1"/>
              </a:solidFill>
              <a:sym typeface="+mn-ea"/>
            </a:endParaRPr>
          </a:p>
          <a:p>
            <a:pPr algn="l"/>
            <a:r>
              <a:rPr lang="zh-CN" altLang="en-US" sz="1000">
                <a:solidFill>
                  <a:schemeClr val="tx1"/>
                </a:solidFill>
                <a:sym typeface="+mn-ea"/>
              </a:rPr>
              <a:t>项目代码托管平台</a:t>
            </a:r>
            <a:endParaRPr lang="zh-CN" altLang="en-US" sz="1000">
              <a:solidFill>
                <a:schemeClr val="tx1"/>
              </a:solidFill>
              <a:sym typeface="+mn-ea"/>
            </a:endParaRPr>
          </a:p>
        </p:txBody>
      </p:sp>
      <p:sp>
        <p:nvSpPr>
          <p:cNvPr id="198" name="圆角矩形 197"/>
          <p:cNvSpPr/>
          <p:nvPr/>
        </p:nvSpPr>
        <p:spPr>
          <a:xfrm>
            <a:off x="200660" y="1560830"/>
            <a:ext cx="1417320" cy="514858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199" name="文本框 198"/>
          <p:cNvSpPr txBox="1"/>
          <p:nvPr/>
        </p:nvSpPr>
        <p:spPr>
          <a:xfrm>
            <a:off x="73025" y="1887855"/>
            <a:ext cx="1781810" cy="2971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335" b="1">
                <a:solidFill>
                  <a:schemeClr val="tx1"/>
                </a:solidFill>
              </a:rPr>
              <a:t>管理对象</a:t>
            </a:r>
            <a:endParaRPr lang="zh-CN" altLang="en-US" sz="1335" b="1">
              <a:solidFill>
                <a:schemeClr val="tx1"/>
              </a:solidFill>
            </a:endParaRPr>
          </a:p>
        </p:txBody>
      </p:sp>
      <p:sp>
        <p:nvSpPr>
          <p:cNvPr id="219" name="圆角矩形 218"/>
          <p:cNvSpPr/>
          <p:nvPr/>
        </p:nvSpPr>
        <p:spPr>
          <a:xfrm>
            <a:off x="2696210" y="2133600"/>
            <a:ext cx="1607185" cy="29527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35">
                <a:solidFill>
                  <a:schemeClr val="tx1"/>
                </a:solidFill>
              </a:rPr>
              <a:t>开源漏洞检测</a:t>
            </a:r>
            <a:endParaRPr lang="zh-CN" altLang="en-US" sz="1335">
              <a:solidFill>
                <a:schemeClr val="tx1"/>
              </a:solidFill>
            </a:endParaRPr>
          </a:p>
        </p:txBody>
      </p:sp>
      <p:sp>
        <p:nvSpPr>
          <p:cNvPr id="220" name="圆角矩形 219"/>
          <p:cNvSpPr/>
          <p:nvPr/>
        </p:nvSpPr>
        <p:spPr>
          <a:xfrm>
            <a:off x="4453890" y="2133600"/>
            <a:ext cx="1615440" cy="29527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35">
                <a:solidFill>
                  <a:schemeClr val="tx1"/>
                </a:solidFill>
              </a:rPr>
              <a:t>置信度评级</a:t>
            </a:r>
            <a:endParaRPr lang="zh-CN" altLang="en-US" sz="1335">
              <a:solidFill>
                <a:schemeClr val="tx1"/>
              </a:solidFill>
            </a:endParaRPr>
          </a:p>
        </p:txBody>
      </p:sp>
      <p:sp>
        <p:nvSpPr>
          <p:cNvPr id="221" name="圆角矩形 220"/>
          <p:cNvSpPr/>
          <p:nvPr/>
        </p:nvSpPr>
        <p:spPr>
          <a:xfrm>
            <a:off x="6211570" y="2133600"/>
            <a:ext cx="1605280" cy="29591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35">
                <a:solidFill>
                  <a:schemeClr val="tx1"/>
                </a:solidFill>
              </a:rPr>
              <a:t>修复方案推荐</a:t>
            </a:r>
            <a:endParaRPr lang="zh-CN" altLang="en-US" sz="1335">
              <a:solidFill>
                <a:schemeClr val="tx1"/>
              </a:solidFill>
            </a:endParaRPr>
          </a:p>
        </p:txBody>
      </p:sp>
      <p:sp>
        <p:nvSpPr>
          <p:cNvPr id="222" name="圆角矩形 221"/>
          <p:cNvSpPr/>
          <p:nvPr/>
        </p:nvSpPr>
        <p:spPr>
          <a:xfrm>
            <a:off x="8051165" y="2542540"/>
            <a:ext cx="1453515" cy="29527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35">
                <a:solidFill>
                  <a:schemeClr val="tx1"/>
                </a:solidFill>
              </a:rPr>
              <a:t>情报关联分析</a:t>
            </a:r>
            <a:endParaRPr lang="zh-CN" altLang="en-US" sz="1335">
              <a:solidFill>
                <a:schemeClr val="tx1"/>
              </a:solidFill>
            </a:endParaRPr>
          </a:p>
        </p:txBody>
      </p:sp>
      <p:sp>
        <p:nvSpPr>
          <p:cNvPr id="227" name="圆角矩形 226"/>
          <p:cNvSpPr/>
          <p:nvPr/>
        </p:nvSpPr>
        <p:spPr>
          <a:xfrm>
            <a:off x="8023860" y="2133600"/>
            <a:ext cx="1480185" cy="29654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35">
                <a:solidFill>
                  <a:schemeClr val="tx1"/>
                </a:solidFill>
              </a:rPr>
              <a:t>相似漏洞推理</a:t>
            </a:r>
            <a:endParaRPr lang="zh-CN" altLang="en-US" sz="1335">
              <a:solidFill>
                <a:schemeClr val="tx1"/>
              </a:solidFill>
            </a:endParaRPr>
          </a:p>
        </p:txBody>
      </p:sp>
      <p:sp>
        <p:nvSpPr>
          <p:cNvPr id="228" name="圆角矩形 227"/>
          <p:cNvSpPr/>
          <p:nvPr/>
        </p:nvSpPr>
        <p:spPr>
          <a:xfrm>
            <a:off x="6229350" y="2542540"/>
            <a:ext cx="1578610" cy="29464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35">
                <a:solidFill>
                  <a:schemeClr val="tx1"/>
                </a:solidFill>
              </a:rPr>
              <a:t>影响范围推理</a:t>
            </a:r>
            <a:endParaRPr lang="zh-CN" altLang="en-US" sz="1335">
              <a:solidFill>
                <a:schemeClr val="tx1"/>
              </a:solidFill>
            </a:endParaRPr>
          </a:p>
        </p:txBody>
      </p:sp>
      <p:sp>
        <p:nvSpPr>
          <p:cNvPr id="235" name="圆角矩形 234"/>
          <p:cNvSpPr/>
          <p:nvPr/>
        </p:nvSpPr>
        <p:spPr>
          <a:xfrm>
            <a:off x="2696210" y="2542540"/>
            <a:ext cx="1607185" cy="29527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35">
                <a:solidFill>
                  <a:schemeClr val="tx1"/>
                </a:solidFill>
              </a:rPr>
              <a:t>开源组件跟踪</a:t>
            </a:r>
            <a:endParaRPr lang="zh-CN" altLang="en-US" sz="1335">
              <a:solidFill>
                <a:schemeClr val="tx1"/>
              </a:solidFill>
            </a:endParaRPr>
          </a:p>
        </p:txBody>
      </p:sp>
      <p:sp>
        <p:nvSpPr>
          <p:cNvPr id="236" name="圆角矩形 235"/>
          <p:cNvSpPr/>
          <p:nvPr/>
        </p:nvSpPr>
        <p:spPr>
          <a:xfrm>
            <a:off x="4462780" y="2542540"/>
            <a:ext cx="1607185" cy="29527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35">
                <a:solidFill>
                  <a:schemeClr val="tx1"/>
                </a:solidFill>
              </a:rPr>
              <a:t>结果自动审核</a:t>
            </a:r>
            <a:endParaRPr lang="zh-CN" altLang="en-US" sz="1335">
              <a:solidFill>
                <a:schemeClr val="tx1"/>
              </a:solidFill>
            </a:endParaRPr>
          </a:p>
        </p:txBody>
      </p:sp>
      <p:pic>
        <p:nvPicPr>
          <p:cNvPr id="253" name="图片 252" descr="343435333332343b333635393038383bcafdbedd"/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156173" y="3248660"/>
            <a:ext cx="686802" cy="498368"/>
          </a:xfrm>
          <a:prstGeom prst="rect">
            <a:avLst/>
          </a:prstGeom>
        </p:spPr>
      </p:pic>
      <p:pic>
        <p:nvPicPr>
          <p:cNvPr id="254" name="图片 253" descr="31393935333232303b343732313231393bcafdbeddbfe2"/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978529" y="3655275"/>
            <a:ext cx="1041430" cy="571638"/>
          </a:xfrm>
          <a:prstGeom prst="rect">
            <a:avLst/>
          </a:prstGeom>
        </p:spPr>
      </p:pic>
      <p:sp>
        <p:nvSpPr>
          <p:cNvPr id="193" name="圆角矩形 192"/>
          <p:cNvSpPr/>
          <p:nvPr/>
        </p:nvSpPr>
        <p:spPr>
          <a:xfrm>
            <a:off x="2696845" y="4799330"/>
            <a:ext cx="8809355" cy="168529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 sz="2400"/>
          </a:p>
        </p:txBody>
      </p:sp>
      <p:sp>
        <p:nvSpPr>
          <p:cNvPr id="195" name="圆角矩形 194"/>
          <p:cNvSpPr/>
          <p:nvPr/>
        </p:nvSpPr>
        <p:spPr>
          <a:xfrm>
            <a:off x="5041900" y="5241925"/>
            <a:ext cx="2765425" cy="25654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35">
                <a:solidFill>
                  <a:schemeClr val="tx1"/>
                </a:solidFill>
              </a:rPr>
              <a:t>国内外漏洞数据库</a:t>
            </a:r>
            <a:endParaRPr lang="zh-CN" altLang="en-US" sz="1335">
              <a:solidFill>
                <a:schemeClr val="tx1"/>
              </a:solidFill>
            </a:endParaRPr>
          </a:p>
        </p:txBody>
      </p:sp>
      <p:sp>
        <p:nvSpPr>
          <p:cNvPr id="196" name="圆角矩形 195"/>
          <p:cNvSpPr/>
          <p:nvPr/>
        </p:nvSpPr>
        <p:spPr>
          <a:xfrm>
            <a:off x="5927090" y="5671820"/>
            <a:ext cx="993775" cy="25654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35">
                <a:solidFill>
                  <a:schemeClr val="tx1"/>
                </a:solidFill>
              </a:rPr>
              <a:t>修复方案</a:t>
            </a:r>
            <a:endParaRPr lang="zh-CN" altLang="en-US" sz="1335">
              <a:solidFill>
                <a:schemeClr val="tx1"/>
              </a:solidFill>
            </a:endParaRPr>
          </a:p>
        </p:txBody>
      </p:sp>
      <p:sp>
        <p:nvSpPr>
          <p:cNvPr id="200" name="文本框 199"/>
          <p:cNvSpPr txBox="1"/>
          <p:nvPr/>
        </p:nvSpPr>
        <p:spPr>
          <a:xfrm>
            <a:off x="7666355" y="4835525"/>
            <a:ext cx="2521585" cy="2965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335">
                <a:solidFill>
                  <a:schemeClr val="accent1"/>
                </a:solidFill>
              </a:rPr>
              <a:t>漏洞图谱数据源</a:t>
            </a:r>
            <a:endParaRPr lang="zh-CN" altLang="en-US" sz="1335">
              <a:solidFill>
                <a:schemeClr val="accent1"/>
              </a:solidFill>
            </a:endParaRPr>
          </a:p>
        </p:txBody>
      </p:sp>
      <p:sp>
        <p:nvSpPr>
          <p:cNvPr id="201" name="圆角矩形 200"/>
          <p:cNvSpPr/>
          <p:nvPr/>
        </p:nvSpPr>
        <p:spPr>
          <a:xfrm>
            <a:off x="5041900" y="5671820"/>
            <a:ext cx="754380" cy="25654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35">
                <a:solidFill>
                  <a:schemeClr val="tx1"/>
                </a:solidFill>
              </a:rPr>
              <a:t>新闻</a:t>
            </a:r>
            <a:endParaRPr lang="zh-CN" altLang="en-US" sz="1335">
              <a:solidFill>
                <a:schemeClr val="tx1"/>
              </a:solidFill>
            </a:endParaRPr>
          </a:p>
        </p:txBody>
      </p:sp>
      <p:sp>
        <p:nvSpPr>
          <p:cNvPr id="202" name="圆角矩形 201"/>
          <p:cNvSpPr/>
          <p:nvPr/>
        </p:nvSpPr>
        <p:spPr>
          <a:xfrm>
            <a:off x="7969250" y="5245100"/>
            <a:ext cx="3274695" cy="26987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35">
                <a:solidFill>
                  <a:schemeClr val="tx1"/>
                </a:solidFill>
                <a:sym typeface="+mn-ea"/>
              </a:rPr>
              <a:t>威胁情报</a:t>
            </a:r>
            <a:endParaRPr lang="en-US" altLang="zh-CN" sz="1335">
              <a:solidFill>
                <a:srgbClr val="FFC000"/>
              </a:solidFill>
            </a:endParaRPr>
          </a:p>
        </p:txBody>
      </p:sp>
      <p:sp>
        <p:nvSpPr>
          <p:cNvPr id="203" name="圆角矩形 202"/>
          <p:cNvSpPr/>
          <p:nvPr/>
        </p:nvSpPr>
        <p:spPr>
          <a:xfrm>
            <a:off x="5041876" y="6080184"/>
            <a:ext cx="810160" cy="27597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335">
                <a:solidFill>
                  <a:schemeClr val="tx1"/>
                </a:solidFill>
              </a:rPr>
              <a:t>ubuntu</a:t>
            </a:r>
            <a:endParaRPr lang="en-US" altLang="zh-CN" sz="1335">
              <a:solidFill>
                <a:schemeClr val="tx1"/>
              </a:solidFill>
            </a:endParaRPr>
          </a:p>
        </p:txBody>
      </p:sp>
      <p:sp>
        <p:nvSpPr>
          <p:cNvPr id="204" name="圆角矩形 203"/>
          <p:cNvSpPr/>
          <p:nvPr/>
        </p:nvSpPr>
        <p:spPr>
          <a:xfrm>
            <a:off x="5967071" y="6070024"/>
            <a:ext cx="810160" cy="27597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335">
                <a:solidFill>
                  <a:schemeClr val="tx1"/>
                </a:solidFill>
              </a:rPr>
              <a:t>redhat</a:t>
            </a:r>
            <a:endParaRPr lang="en-US" altLang="zh-CN" sz="1335">
              <a:solidFill>
                <a:schemeClr val="tx1"/>
              </a:solidFill>
            </a:endParaRPr>
          </a:p>
        </p:txBody>
      </p:sp>
      <p:sp>
        <p:nvSpPr>
          <p:cNvPr id="205" name="圆角矩形 204"/>
          <p:cNvSpPr/>
          <p:nvPr/>
        </p:nvSpPr>
        <p:spPr>
          <a:xfrm>
            <a:off x="6863691" y="6070659"/>
            <a:ext cx="810160" cy="27597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335">
                <a:solidFill>
                  <a:schemeClr val="tx1"/>
                </a:solidFill>
              </a:rPr>
              <a:t>centos</a:t>
            </a:r>
            <a:endParaRPr lang="en-US" altLang="zh-CN" sz="1335">
              <a:solidFill>
                <a:schemeClr val="tx1"/>
              </a:solidFill>
            </a:endParaRPr>
          </a:p>
        </p:txBody>
      </p:sp>
      <p:sp>
        <p:nvSpPr>
          <p:cNvPr id="206" name="圆角矩形 205"/>
          <p:cNvSpPr/>
          <p:nvPr/>
        </p:nvSpPr>
        <p:spPr>
          <a:xfrm>
            <a:off x="7816850" y="6069965"/>
            <a:ext cx="965835" cy="27622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335">
                <a:solidFill>
                  <a:schemeClr val="tx1"/>
                </a:solidFill>
              </a:rPr>
              <a:t>opensuse</a:t>
            </a:r>
            <a:endParaRPr lang="en-US" altLang="zh-CN" sz="1335">
              <a:solidFill>
                <a:schemeClr val="tx1"/>
              </a:solidFill>
            </a:endParaRPr>
          </a:p>
        </p:txBody>
      </p:sp>
      <p:sp>
        <p:nvSpPr>
          <p:cNvPr id="207" name="圆角矩形 206"/>
          <p:cNvSpPr/>
          <p:nvPr/>
        </p:nvSpPr>
        <p:spPr>
          <a:xfrm>
            <a:off x="8900160" y="6069965"/>
            <a:ext cx="1107440" cy="27622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335">
                <a:solidFill>
                  <a:schemeClr val="tx1"/>
                </a:solidFill>
              </a:rPr>
              <a:t>openEuler</a:t>
            </a:r>
            <a:endParaRPr lang="en-US" altLang="zh-CN" sz="1335">
              <a:solidFill>
                <a:schemeClr val="tx1"/>
              </a:solidFill>
            </a:endParaRPr>
          </a:p>
        </p:txBody>
      </p:sp>
      <p:sp>
        <p:nvSpPr>
          <p:cNvPr id="208" name="圆角矩形 207"/>
          <p:cNvSpPr/>
          <p:nvPr/>
        </p:nvSpPr>
        <p:spPr>
          <a:xfrm>
            <a:off x="7051675" y="5671820"/>
            <a:ext cx="624840" cy="25654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335">
                <a:solidFill>
                  <a:schemeClr val="tx1"/>
                </a:solidFill>
              </a:rPr>
              <a:t>Issue</a:t>
            </a:r>
            <a:endParaRPr lang="en-US" altLang="zh-CN" sz="1335">
              <a:solidFill>
                <a:schemeClr val="tx1"/>
              </a:solidFill>
            </a:endParaRPr>
          </a:p>
        </p:txBody>
      </p:sp>
      <p:sp>
        <p:nvSpPr>
          <p:cNvPr id="209" name="圆角矩形 208"/>
          <p:cNvSpPr/>
          <p:nvPr/>
        </p:nvSpPr>
        <p:spPr>
          <a:xfrm>
            <a:off x="7807325" y="5671820"/>
            <a:ext cx="975360" cy="25654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335">
                <a:solidFill>
                  <a:schemeClr val="tx1"/>
                </a:solidFill>
              </a:rPr>
              <a:t>changelog</a:t>
            </a:r>
            <a:endParaRPr lang="en-US" altLang="zh-CN" sz="1335">
              <a:solidFill>
                <a:schemeClr val="tx1"/>
              </a:solidFill>
            </a:endParaRPr>
          </a:p>
        </p:txBody>
      </p:sp>
      <p:sp>
        <p:nvSpPr>
          <p:cNvPr id="210" name="圆角矩形 209"/>
          <p:cNvSpPr/>
          <p:nvPr/>
        </p:nvSpPr>
        <p:spPr>
          <a:xfrm>
            <a:off x="8926830" y="5671820"/>
            <a:ext cx="1341755" cy="25654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35">
                <a:solidFill>
                  <a:schemeClr val="tx1"/>
                </a:solidFill>
              </a:rPr>
              <a:t>软件依赖成份</a:t>
            </a:r>
            <a:endParaRPr lang="zh-CN" altLang="en-US" sz="1335">
              <a:solidFill>
                <a:schemeClr val="tx1"/>
              </a:solidFill>
            </a:endParaRPr>
          </a:p>
        </p:txBody>
      </p:sp>
      <p:sp>
        <p:nvSpPr>
          <p:cNvPr id="211" name="圆角矩形 210"/>
          <p:cNvSpPr/>
          <p:nvPr/>
        </p:nvSpPr>
        <p:spPr>
          <a:xfrm>
            <a:off x="10183495" y="6080125"/>
            <a:ext cx="1060450" cy="27622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335">
                <a:solidFill>
                  <a:schemeClr val="tx1"/>
                </a:solidFill>
              </a:rPr>
              <a:t>...</a:t>
            </a:r>
            <a:endParaRPr lang="en-US" altLang="zh-CN" sz="1335">
              <a:solidFill>
                <a:schemeClr val="tx1"/>
              </a:solidFill>
            </a:endParaRPr>
          </a:p>
        </p:txBody>
      </p:sp>
      <p:sp>
        <p:nvSpPr>
          <p:cNvPr id="212" name="圆角矩形 211"/>
          <p:cNvSpPr/>
          <p:nvPr/>
        </p:nvSpPr>
        <p:spPr>
          <a:xfrm>
            <a:off x="10332085" y="5671820"/>
            <a:ext cx="912495" cy="25654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35">
                <a:solidFill>
                  <a:schemeClr val="tx1"/>
                </a:solidFill>
              </a:rPr>
              <a:t>软件仓库</a:t>
            </a:r>
            <a:endParaRPr lang="en-US" altLang="zh-CN" sz="1335">
              <a:solidFill>
                <a:schemeClr val="tx1"/>
              </a:solidFill>
            </a:endParaRPr>
          </a:p>
        </p:txBody>
      </p:sp>
      <p:sp>
        <p:nvSpPr>
          <p:cNvPr id="213" name="圆角矩形 212"/>
          <p:cNvSpPr/>
          <p:nvPr/>
        </p:nvSpPr>
        <p:spPr>
          <a:xfrm>
            <a:off x="9692005" y="2170430"/>
            <a:ext cx="1446530" cy="29654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35">
                <a:solidFill>
                  <a:schemeClr val="tx1"/>
                </a:solidFill>
              </a:rPr>
              <a:t>优先级评估</a:t>
            </a:r>
            <a:endParaRPr lang="zh-CN" altLang="en-US" sz="1335">
              <a:solidFill>
                <a:schemeClr val="tx1"/>
              </a:solidFill>
            </a:endParaRPr>
          </a:p>
        </p:txBody>
      </p:sp>
      <p:sp>
        <p:nvSpPr>
          <p:cNvPr id="214" name="圆角矩形 213"/>
          <p:cNvSpPr/>
          <p:nvPr/>
        </p:nvSpPr>
        <p:spPr>
          <a:xfrm>
            <a:off x="9692005" y="2542540"/>
            <a:ext cx="1481455" cy="29654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335">
                <a:solidFill>
                  <a:schemeClr val="tx1"/>
                </a:solidFill>
              </a:rPr>
              <a:t>结合仓库工作流</a:t>
            </a:r>
            <a:endParaRPr lang="zh-CN" altLang="en-US" sz="1335">
              <a:solidFill>
                <a:schemeClr val="tx1"/>
              </a:solidFill>
            </a:endParaRPr>
          </a:p>
        </p:txBody>
      </p:sp>
      <p:sp>
        <p:nvSpPr>
          <p:cNvPr id="215" name="圆角矩形 214"/>
          <p:cNvSpPr/>
          <p:nvPr/>
        </p:nvSpPr>
        <p:spPr>
          <a:xfrm>
            <a:off x="2962910" y="5283200"/>
            <a:ext cx="1698625" cy="42672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400">
                <a:solidFill>
                  <a:schemeClr val="tx1"/>
                </a:solidFill>
              </a:rPr>
              <a:t>威胁建模</a:t>
            </a:r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216" name="圆角矩形 215"/>
          <p:cNvSpPr/>
          <p:nvPr/>
        </p:nvSpPr>
        <p:spPr>
          <a:xfrm>
            <a:off x="2978785" y="5928360"/>
            <a:ext cx="1698625" cy="39116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400">
                <a:solidFill>
                  <a:schemeClr val="tx1"/>
                </a:solidFill>
              </a:rPr>
              <a:t>实时高效</a:t>
            </a:r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217" name="左大括号 216"/>
          <p:cNvSpPr/>
          <p:nvPr/>
        </p:nvSpPr>
        <p:spPr>
          <a:xfrm>
            <a:off x="4856480" y="5266690"/>
            <a:ext cx="75565" cy="97663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/>
      <p:sp>
        <p:nvSpPr>
          <p:cNvPr id="7" name="Title 6"/>
          <p:cNvSpPr>
            <a:spLocks noGrp="1"/>
          </p:cNvSpPr>
          <p:nvPr>
            <p:ph type="title"/>
          </p:nvPr>
        </p:nvSpPr>
        <p:spPr bwMode="auto">
          <a:xfrm>
            <a:off x="609600" y="-1068"/>
            <a:ext cx="10091951" cy="647016"/>
          </a:xfrm>
          <a:prstGeom prst="rect">
            <a:avLst/>
          </a:prstGeom>
        </p:spPr>
        <p:txBody>
          <a:bodyPr/>
          <a:lstStyle/>
          <a:p>
            <a:r>
              <a:rPr sz="2800">
                <a:solidFill>
                  <a:srgbClr val="2B3033"/>
                </a:solidFill>
              </a:rPr>
              <a:t>对接单位及其贡献模块详情表</a:t>
            </a:r>
            <a:endParaRPr sz="2800">
              <a:solidFill>
                <a:srgbClr val="2B3033"/>
              </a:solidFill>
            </a:endParaRPr>
          </a:p>
        </p:txBody>
      </p:sp>
      <p:graphicFrame>
        <p:nvGraphicFramePr>
          <p:cNvPr id="8" name="表格 7"/>
          <p:cNvGraphicFramePr/>
          <p:nvPr>
            <p:custDataLst>
              <p:tags r:id="rId1"/>
            </p:custDataLst>
          </p:nvPr>
        </p:nvGraphicFramePr>
        <p:xfrm>
          <a:off x="-14451" y="594272"/>
          <a:ext cx="12203430" cy="7633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0"/>
                <a:gridCol w="1668145"/>
                <a:gridCol w="1292225"/>
                <a:gridCol w="1743282"/>
                <a:gridCol w="1355913"/>
                <a:gridCol w="1355913"/>
                <a:gridCol w="1355913"/>
                <a:gridCol w="1355913"/>
                <a:gridCol w="1355913"/>
              </a:tblGrid>
              <a:tr h="926839">
                <a:tc>
                  <a:txBody>
                    <a:bodyPr/>
                    <a:p>
                      <a:pPr algn="ctr"/>
                      <a:r>
                        <a:t>序号</a:t>
                      </a:r>
                    </a:p>
                  </a:txBody>
                  <a:tcPr anchor="ctr"/>
                </a:tc>
                <a:tc>
                  <a:txBody>
                    <a:bodyPr/>
                    <a:p>
                      <a:pPr algn="ctr"/>
                      <a:r>
                        <a:t>单位/个人名称</a:t>
                      </a:r>
                    </a:p>
                  </a:txBody>
                  <a:tcPr anchor="ctr"/>
                </a:tc>
                <a:tc>
                  <a:txBody>
                    <a:bodyPr/>
                    <a:p>
                      <a:pPr algn="ctr"/>
                      <a:r>
                        <a:t>对接人</a:t>
                      </a:r>
                    </a:p>
                  </a:txBody>
                  <a:tcPr anchor="ctr"/>
                </a:tc>
                <a:tc>
                  <a:txBody>
                    <a:bodyPr/>
                    <a:p>
                      <a:pPr algn="ctr"/>
                      <a:r>
                        <a:t>贡献功</a:t>
                      </a:r>
                    </a:p>
                    <a:p>
                      <a:pPr algn="ctr"/>
                      <a:r>
                        <a:t>能模块</a:t>
                      </a:r>
                    </a:p>
                  </a:txBody>
                  <a:tcPr anchor="ctr"/>
                </a:tc>
                <a:tc>
                  <a:txBody>
                    <a:bodyPr/>
                    <a:p>
                      <a:pPr algn="ctr"/>
                      <a:r>
                        <a:t>工作</a:t>
                      </a:r>
                    </a:p>
                    <a:p>
                      <a:pPr algn="ctr"/>
                      <a:r>
                        <a:t>范围</a:t>
                      </a:r>
                    </a:p>
                  </a:txBody>
                  <a:tcPr anchor="ctr"/>
                </a:tc>
                <a:tc>
                  <a:txBody>
                    <a:bodyPr/>
                    <a:p>
                      <a:pPr algn="ctr"/>
                      <a:r>
                        <a:t>预计投</a:t>
                      </a:r>
                    </a:p>
                    <a:p>
                      <a:pPr algn="ctr"/>
                      <a:r>
                        <a:t>入人力</a:t>
                      </a:r>
                    </a:p>
                  </a:txBody>
                  <a:tcPr anchor="ctr"/>
                </a:tc>
                <a:tc>
                  <a:txBody>
                    <a:bodyPr/>
                    <a:p>
                      <a:pPr algn="ctr"/>
                      <a:r>
                        <a:t>预计开</a:t>
                      </a:r>
                    </a:p>
                    <a:p>
                      <a:pPr algn="ctr"/>
                      <a:r>
                        <a:t>始时间</a:t>
                      </a:r>
                    </a:p>
                  </a:txBody>
                  <a:tcPr anchor="ctr"/>
                </a:tc>
                <a:tc>
                  <a:txBody>
                    <a:bodyPr/>
                    <a:p>
                      <a:pPr algn="ctr"/>
                      <a:r>
                        <a:t>预计完</a:t>
                      </a:r>
                    </a:p>
                    <a:p>
                      <a:pPr algn="ctr"/>
                      <a:r>
                        <a:t>成时间</a:t>
                      </a:r>
                    </a:p>
                  </a:txBody>
                  <a:tcPr anchor="ctr"/>
                </a:tc>
                <a:tc>
                  <a:txBody>
                    <a:bodyPr/>
                    <a:p>
                      <a:pPr algn="ctr"/>
                      <a:r>
                        <a:t>贡献能力具体描述</a:t>
                      </a:r>
                    </a:p>
                  </a:txBody>
                  <a:tcPr anchor="ctr"/>
                </a:tc>
              </a:tr>
              <a:tr h="902909">
                <a:tc>
                  <a:txBody>
                    <a:bodyPr/>
                    <a:p>
                      <a:r>
                        <a:rPr lang="en-US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zh-CN">
                          <a:ea typeface="宋体" panose="02010600030101010101" pitchFamily="2" charset="-122"/>
                        </a:rPr>
                        <a:t>北京中科微澜科技有限公司</a:t>
                      </a:r>
                      <a:endParaRPr lang="zh-CN"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zh-CN">
                          <a:ea typeface="宋体" panose="02010600030101010101" pitchFamily="2" charset="-122"/>
                        </a:rPr>
                        <a:t>检测组件漏洞</a:t>
                      </a:r>
                      <a:endParaRPr lang="zh-CN"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zh-CN">
                          <a:ea typeface="宋体" panose="02010600030101010101" pitchFamily="2" charset="-122"/>
                        </a:rPr>
                        <a:t>系统及应用</a:t>
                      </a:r>
                      <a:endParaRPr lang="zh-CN"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en-US"/>
                        <a:t>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en-US" altLang="zh-CN">
                          <a:ea typeface="宋体" panose="02010600030101010101" pitchFamily="2" charset="-122"/>
                        </a:rPr>
                        <a:t>2021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年</a:t>
                      </a:r>
                      <a:r>
                        <a:rPr lang="en-US" altLang="zh-CN">
                          <a:ea typeface="宋体" panose="02010600030101010101" pitchFamily="2" charset="-122"/>
                        </a:rPr>
                        <a:t>11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月</a:t>
                      </a:r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en-US"/>
                        <a:t>2022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年</a:t>
                      </a:r>
                      <a:r>
                        <a:rPr lang="en-US" altLang="zh-CN">
                          <a:ea typeface="宋体" panose="02010600030101010101" pitchFamily="2" charset="-122"/>
                        </a:rPr>
                        <a:t>3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月</a:t>
                      </a:r>
                      <a:endParaRPr lang="en-US" altLang="zh-CN"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zh-CN">
                          <a:ea typeface="宋体" panose="02010600030101010101" pitchFamily="2" charset="-122"/>
                        </a:rPr>
                        <a:t>实时检测系统及组件的安全漏洞</a:t>
                      </a:r>
                      <a:endParaRPr lang="zh-CN"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1234544">
                <a:tc>
                  <a:txBody>
                    <a:bodyPr/>
                    <a:p>
                      <a:r>
                        <a:rPr lang="en-US"/>
                        <a:t>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zh-CN" sz="1800">
                          <a:ea typeface="宋体" panose="02010600030101010101" pitchFamily="2" charset="-122"/>
                          <a:sym typeface="+mn-ea"/>
                        </a:rPr>
                        <a:t>北京中科微澜科技有限公司</a:t>
                      </a:r>
                      <a:endParaRPr lang="zh-CN" sz="1800">
                        <a:ea typeface="宋体" panose="02010600030101010101" pitchFamily="2" charset="-122"/>
                      </a:endParaRPr>
                    </a:p>
                    <a:p>
                      <a:endParaRPr sz="1800"/>
                    </a:p>
                  </a:txBody>
                  <a:tcPr/>
                </a:tc>
                <a:tc>
                  <a:txBody>
                    <a:bodyPr/>
                    <a:p>
                      <a:endParaRPr sz="1800"/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zh-CN" altLang="en-US" sz="1800">
                          <a:solidFill>
                            <a:schemeClr val="tx1"/>
                          </a:solidFill>
                          <a:sym typeface="+mn-ea"/>
                        </a:rPr>
                        <a:t>提供漏洞对应的验证程序和攻击事件等威胁情报信息功能</a:t>
                      </a:r>
                      <a:endParaRPr lang="zh-CN" altLang="en-US" sz="1800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zh-CN" sz="1800">
                          <a:ea typeface="宋体" panose="02010600030101010101" pitchFamily="2" charset="-122"/>
                          <a:sym typeface="+mn-ea"/>
                        </a:rPr>
                        <a:t>系统及应用</a:t>
                      </a:r>
                      <a:endParaRPr lang="zh-CN" sz="1800"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en-US"/>
                        <a:t>3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en-US" altLang="zh-CN">
                          <a:ea typeface="宋体" panose="02010600030101010101" pitchFamily="2" charset="-122"/>
                        </a:rPr>
                        <a:t>2021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年</a:t>
                      </a:r>
                      <a:r>
                        <a:rPr lang="en-US" altLang="zh-CN">
                          <a:ea typeface="宋体" panose="02010600030101010101" pitchFamily="2" charset="-122"/>
                        </a:rPr>
                        <a:t>11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月</a:t>
                      </a:r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en-US"/>
                        <a:t>2022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年</a:t>
                      </a:r>
                      <a:r>
                        <a:rPr lang="en-US" altLang="zh-CN">
                          <a:ea typeface="宋体" panose="02010600030101010101" pitchFamily="2" charset="-122"/>
                        </a:rPr>
                        <a:t>3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月</a:t>
                      </a:r>
                      <a:endParaRPr lang="en-US" altLang="zh-CN"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zh-CN">
                          <a:ea typeface="宋体" panose="02010600030101010101" pitchFamily="2" charset="-122"/>
                        </a:rPr>
                        <a:t>检测安全漏洞关联验证程序及威胁情报</a:t>
                      </a:r>
                      <a:endParaRPr lang="zh-CN"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868220">
                <a:tc>
                  <a:txBody>
                    <a:bodyPr/>
                    <a:p>
                      <a:r>
                        <a:rPr lang="en-US"/>
                        <a:t>3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zh-CN" sz="1800">
                          <a:ea typeface="宋体" panose="02010600030101010101" pitchFamily="2" charset="-122"/>
                          <a:sym typeface="+mn-ea"/>
                        </a:rPr>
                        <a:t>北京中科微澜科技有限公司</a:t>
                      </a:r>
                      <a:endParaRPr lang="zh-CN" sz="1800">
                        <a:ea typeface="宋体" panose="02010600030101010101" pitchFamily="2" charset="-122"/>
                      </a:endParaRPr>
                    </a:p>
                    <a:p>
                      <a:endParaRPr sz="1800"/>
                    </a:p>
                  </a:txBody>
                  <a:tcPr/>
                </a:tc>
                <a:tc>
                  <a:txBody>
                    <a:bodyPr/>
                    <a:p>
                      <a:endParaRPr sz="1800"/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zh-CN" altLang="en-US" sz="1800">
                          <a:solidFill>
                            <a:schemeClr val="tx1"/>
                          </a:solidFill>
                          <a:sym typeface="+mn-ea"/>
                        </a:rPr>
                        <a:t>提供漏洞修复补丁</a:t>
                      </a:r>
                      <a:endParaRPr lang="zh-CN" altLang="en-US" sz="1800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zh-CN" sz="1800">
                          <a:ea typeface="宋体" panose="02010600030101010101" pitchFamily="2" charset="-122"/>
                          <a:sym typeface="+mn-ea"/>
                        </a:rPr>
                        <a:t>系统及应用</a:t>
                      </a:r>
                      <a:endParaRPr lang="zh-CN" sz="1800"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en-US"/>
                        <a:t>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en-US" altLang="zh-CN">
                          <a:ea typeface="宋体" panose="02010600030101010101" pitchFamily="2" charset="-122"/>
                        </a:rPr>
                        <a:t>2021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年</a:t>
                      </a:r>
                      <a:r>
                        <a:rPr lang="en-US" altLang="zh-CN">
                          <a:ea typeface="宋体" panose="02010600030101010101" pitchFamily="2" charset="-122"/>
                        </a:rPr>
                        <a:t>11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月</a:t>
                      </a:r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en-US"/>
                        <a:t>2022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年</a:t>
                      </a:r>
                      <a:r>
                        <a:rPr lang="en-US" altLang="zh-CN">
                          <a:ea typeface="宋体" panose="02010600030101010101" pitchFamily="2" charset="-122"/>
                        </a:rPr>
                        <a:t>3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月</a:t>
                      </a:r>
                      <a:endParaRPr lang="en-US" altLang="zh-CN"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zh-CN">
                          <a:ea typeface="宋体" panose="02010600030101010101" pitchFamily="2" charset="-122"/>
                        </a:rPr>
                        <a:t>提供安全漏洞修复方案</a:t>
                      </a:r>
                      <a:endParaRPr lang="zh-CN"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868220">
                <a:tc>
                  <a:txBody>
                    <a:bodyPr/>
                    <a:p>
                      <a:r>
                        <a:rPr lang="en-US"/>
                        <a:t>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zh-CN" sz="1800">
                          <a:ea typeface="宋体" panose="02010600030101010101" pitchFamily="2" charset="-122"/>
                          <a:sym typeface="+mn-ea"/>
                        </a:rPr>
                        <a:t>北京中科微澜科技有限公司</a:t>
                      </a:r>
                      <a:endParaRPr lang="zh-CN" sz="1800">
                        <a:ea typeface="宋体" panose="02010600030101010101" pitchFamily="2" charset="-122"/>
                      </a:endParaRPr>
                    </a:p>
                    <a:p>
                      <a:endParaRPr sz="1800"/>
                    </a:p>
                  </a:txBody>
                  <a:tcPr/>
                </a:tc>
                <a:tc>
                  <a:txBody>
                    <a:bodyPr/>
                    <a:p>
                      <a:endParaRPr sz="1800"/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zh-CN" altLang="en-US" sz="1800">
                          <a:solidFill>
                            <a:schemeClr val="tx1"/>
                          </a:solidFill>
                          <a:sym typeface="+mn-ea"/>
                        </a:rPr>
                        <a:t>提供上游组件安全公告</a:t>
                      </a:r>
                      <a:endParaRPr lang="zh-CN" altLang="en-US" sz="1800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zh-CN" sz="1800">
                          <a:ea typeface="宋体" panose="02010600030101010101" pitchFamily="2" charset="-122"/>
                          <a:sym typeface="+mn-ea"/>
                        </a:rPr>
                        <a:t>系统及应用</a:t>
                      </a:r>
                      <a:endParaRPr lang="zh-CN" sz="1800"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en-US"/>
                        <a:t>3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en-US" altLang="zh-CN">
                          <a:ea typeface="宋体" panose="02010600030101010101" pitchFamily="2" charset="-122"/>
                        </a:rPr>
                        <a:t>2021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年</a:t>
                      </a:r>
                      <a:r>
                        <a:rPr lang="en-US" altLang="zh-CN">
                          <a:ea typeface="宋体" panose="02010600030101010101" pitchFamily="2" charset="-122"/>
                        </a:rPr>
                        <a:t>11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月</a:t>
                      </a:r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en-US"/>
                        <a:t>2022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年</a:t>
                      </a:r>
                      <a:r>
                        <a:rPr lang="en-US" altLang="zh-CN">
                          <a:ea typeface="宋体" panose="02010600030101010101" pitchFamily="2" charset="-122"/>
                        </a:rPr>
                        <a:t>3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月</a:t>
                      </a:r>
                      <a:endParaRPr lang="en-US" altLang="zh-CN"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zh-CN">
                          <a:ea typeface="宋体" panose="02010600030101010101" pitchFamily="2" charset="-122"/>
                        </a:rPr>
                        <a:t>提供组件上游安全公告信息</a:t>
                      </a:r>
                      <a:endParaRPr lang="zh-CN"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868220">
                <a:tc>
                  <a:txBody>
                    <a:bodyPr/>
                    <a:p>
                      <a:r>
                        <a:rPr lang="en-US"/>
                        <a:t>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zh-CN" sz="1800">
                          <a:ea typeface="宋体" panose="02010600030101010101" pitchFamily="2" charset="-122"/>
                          <a:sym typeface="+mn-ea"/>
                        </a:rPr>
                        <a:t>北京中科微澜科技有限公司</a:t>
                      </a:r>
                      <a:endParaRPr lang="zh-CN" sz="1800">
                        <a:ea typeface="宋体" panose="02010600030101010101" pitchFamily="2" charset="-122"/>
                      </a:endParaRPr>
                    </a:p>
                    <a:p>
                      <a:endParaRPr sz="1800"/>
                    </a:p>
                  </a:txBody>
                  <a:tcPr/>
                </a:tc>
                <a:tc>
                  <a:txBody>
                    <a:bodyPr/>
                    <a:p>
                      <a:endParaRPr sz="1800"/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zh-CN" altLang="en-US" sz="1800">
                          <a:solidFill>
                            <a:schemeClr val="tx1"/>
                          </a:solidFill>
                          <a:sym typeface="+mn-ea"/>
                        </a:rPr>
                        <a:t>评估漏洞修复优先级</a:t>
                      </a:r>
                      <a:endParaRPr lang="zh-CN" altLang="en-US" sz="1800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zh-CN" sz="1800">
                          <a:ea typeface="宋体" panose="02010600030101010101" pitchFamily="2" charset="-122"/>
                          <a:sym typeface="+mn-ea"/>
                        </a:rPr>
                        <a:t>系统及应用</a:t>
                      </a:r>
                      <a:endParaRPr lang="zh-CN" sz="1800"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en-US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en-US" altLang="zh-CN">
                          <a:ea typeface="宋体" panose="02010600030101010101" pitchFamily="2" charset="-122"/>
                        </a:rPr>
                        <a:t>2021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年</a:t>
                      </a:r>
                      <a:r>
                        <a:rPr lang="en-US" altLang="zh-CN">
                          <a:ea typeface="宋体" panose="02010600030101010101" pitchFamily="2" charset="-122"/>
                        </a:rPr>
                        <a:t>11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月</a:t>
                      </a:r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en-US"/>
                        <a:t>2022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年</a:t>
                      </a:r>
                      <a:r>
                        <a:rPr lang="en-US" altLang="zh-CN">
                          <a:ea typeface="宋体" panose="02010600030101010101" pitchFamily="2" charset="-122"/>
                        </a:rPr>
                        <a:t>3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月</a:t>
                      </a:r>
                      <a:endParaRPr lang="en-US" altLang="zh-CN"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zh-CN" altLang="en-US" sz="1800">
                          <a:solidFill>
                            <a:schemeClr val="tx1"/>
                          </a:solidFill>
                          <a:sym typeface="+mn-ea"/>
                        </a:rPr>
                        <a:t>根据</a:t>
                      </a:r>
                      <a:r>
                        <a:rPr lang="en-US" altLang="zh-CN" sz="1800">
                          <a:solidFill>
                            <a:schemeClr val="tx1"/>
                          </a:solidFill>
                          <a:sym typeface="+mn-ea"/>
                        </a:rPr>
                        <a:t>poc</a:t>
                      </a:r>
                      <a:r>
                        <a:rPr lang="zh-CN" altLang="en-US" sz="1800">
                          <a:solidFill>
                            <a:schemeClr val="tx1"/>
                          </a:solidFill>
                          <a:sym typeface="+mn-ea"/>
                        </a:rPr>
                        <a:t>、</a:t>
                      </a:r>
                      <a:r>
                        <a:rPr lang="en-US" altLang="zh-CN" sz="1800">
                          <a:solidFill>
                            <a:schemeClr val="tx1"/>
                          </a:solidFill>
                          <a:sym typeface="+mn-ea"/>
                        </a:rPr>
                        <a:t>exp</a:t>
                      </a:r>
                      <a:r>
                        <a:rPr lang="zh-CN" altLang="en-US" sz="1800">
                          <a:solidFill>
                            <a:schemeClr val="tx1"/>
                          </a:solidFill>
                          <a:sym typeface="+mn-ea"/>
                        </a:rPr>
                        <a:t>和</a:t>
                      </a:r>
                      <a:r>
                        <a:rPr lang="en-US" altLang="zh-CN" sz="1800">
                          <a:solidFill>
                            <a:schemeClr val="tx1"/>
                          </a:solidFill>
                          <a:sym typeface="+mn-ea"/>
                        </a:rPr>
                        <a:t>cvss</a:t>
                      </a:r>
                      <a:r>
                        <a:rPr lang="zh-CN" altLang="en-US" sz="1800">
                          <a:solidFill>
                            <a:schemeClr val="tx1"/>
                          </a:solidFill>
                          <a:sym typeface="+mn-ea"/>
                        </a:rPr>
                        <a:t>评分等多重因子计算漏洞修复优先级</a:t>
                      </a:r>
                      <a:endParaRPr lang="zh-CN" altLang="en-US" sz="18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6822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6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sz="1800">
                          <a:ea typeface="宋体" panose="02010600030101010101" pitchFamily="2" charset="-122"/>
                          <a:sym typeface="+mn-ea"/>
                        </a:rPr>
                        <a:t>北京中科微澜科技有限公司</a:t>
                      </a:r>
                      <a:endParaRPr lang="zh-CN" sz="1800">
                        <a:ea typeface="宋体" panose="02010600030101010101" pitchFamily="2" charset="-122"/>
                      </a:endParaRPr>
                    </a:p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800">
                          <a:solidFill>
                            <a:schemeClr val="tx1"/>
                          </a:solidFill>
                          <a:sym typeface="+mn-ea"/>
                        </a:rPr>
                        <a:t>结合代码仓库工作流</a:t>
                      </a:r>
                      <a:endParaRPr lang="zh-CN" altLang="en-US" sz="180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sz="1800">
                          <a:ea typeface="宋体" panose="02010600030101010101" pitchFamily="2" charset="-122"/>
                          <a:sym typeface="+mn-ea"/>
                        </a:rPr>
                        <a:t>系统及应用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en-US" altLang="zh-CN">
                          <a:ea typeface="宋体" panose="02010600030101010101" pitchFamily="2" charset="-122"/>
                        </a:rPr>
                        <a:t>2021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年</a:t>
                      </a:r>
                      <a:r>
                        <a:rPr lang="en-US" altLang="zh-CN">
                          <a:ea typeface="宋体" panose="02010600030101010101" pitchFamily="2" charset="-122"/>
                        </a:rPr>
                        <a:t>11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月</a:t>
                      </a:r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r>
                        <a:rPr lang="en-US"/>
                        <a:t>2022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年</a:t>
                      </a:r>
                      <a:r>
                        <a:rPr lang="en-US" altLang="zh-CN">
                          <a:ea typeface="宋体" panose="02010600030101010101" pitchFamily="2" charset="-122"/>
                        </a:rPr>
                        <a:t>3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月</a:t>
                      </a:r>
                      <a:endParaRPr lang="en-US" altLang="zh-CN"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可与</a:t>
                      </a:r>
                      <a:r>
                        <a:rPr lang="en-US" altLang="zh-CN"/>
                        <a:t>Gitee</a:t>
                      </a:r>
                      <a:r>
                        <a:rPr lang="zh-CN" altLang="en-US">
                          <a:ea typeface="宋体" panose="02010600030101010101" pitchFamily="2" charset="-122"/>
                        </a:rPr>
                        <a:t>对接，直接创建跟踪任务</a:t>
                      </a:r>
                      <a:endParaRPr lang="zh-CN" altLang="en-US"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Rectangle 1"/>
          <p:cNvSpPr/>
          <p:nvPr/>
        </p:nvSpPr>
        <p:spPr>
          <a:xfrm>
            <a:off x="4618458" y="2978778"/>
            <a:ext cx="2955087" cy="923330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lstStyle/>
          <a:p>
            <a:pPr lvl="0" algn="ctr" defTabSz="171450">
              <a:lnSpc>
                <a:spcPct val="125000"/>
              </a:lnSpc>
            </a:pPr>
            <a:r>
              <a:rPr lang="en-US" altLang="zh-CN" sz="4800" dirty="0">
                <a:solidFill>
                  <a:srgbClr val="18AFD2"/>
                </a:solidFill>
                <a:latin typeface="Arial Black" panose="020B0A04020102020204" charset="0"/>
                <a:ea typeface="微软雅黑" panose="020B0503020204020204" pitchFamily="34" charset="-122"/>
                <a:sym typeface="FZYouH_509R"/>
              </a:rPr>
              <a:t>THANKS</a:t>
            </a:r>
            <a:endParaRPr lang="en-US" altLang="zh-CN" sz="4800" dirty="0">
              <a:solidFill>
                <a:srgbClr val="18AFD2"/>
              </a:solidFill>
              <a:latin typeface="Arial Black" panose="020B0A04020102020204" charset="0"/>
              <a:ea typeface="微软雅黑" panose="020B0503020204020204" pitchFamily="34" charset="-122"/>
              <a:sym typeface="FZYouH_509R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319_1*a*1"/>
  <p:tag name="KSO_WM_TEMPLATE_CATEGORY" val="diagram"/>
  <p:tag name="KSO_WM_TEMPLATE_INDEX" val="20200319"/>
  <p:tag name="KSO_WM_UNIT_LAYERLEVEL" val="1"/>
  <p:tag name="KSO_WM_TAG_VERSION" val="1.0"/>
  <p:tag name="KSO_WM_BEAUTIFY_FLAG" val="#wm#"/>
  <p:tag name="KSO_WM_UNIT_DEFAULT_FONT" val="24;44;4"/>
  <p:tag name="KSO_WM_UNIT_BLOCK" val="1"/>
  <p:tag name="KSO_WM_UNIT_ISNUMDGMTITLE" val="0"/>
  <p:tag name="KSO_WM_UNIT_TEXT_FILL_FORE_SCHEMECOLOR_INDEX_BRIGHTNESS" val="0.15"/>
  <p:tag name="KSO_WM_UNIT_TEXT_FILL_FORE_SCHEMECOLOR_INDEX" val="13"/>
  <p:tag name="KSO_WM_UNIT_TEXT_FILL_TYPE" val="1"/>
  <p:tag name="KSO_WM_FULL_TEXT_BEAUTIFY_COPY_ID" val="15"/>
</p:tagLst>
</file>

<file path=ppt/tags/tag2.xml><?xml version="1.0" encoding="utf-8"?>
<p:tagLst xmlns:p="http://schemas.openxmlformats.org/presentationml/2006/main">
  <p:tag name="KSO_WM_UNIT_TABLE_BEAUTIFY" val="smartTable{14cc73d4-c757-427b-8675-ccd65eebeb87}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波形">
      <a:fillStyleLst>
        <a:solidFill>
          <a:schemeClr val="phClr"/>
        </a:solidFill>
        <a:gradFill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lin/>
        </a:gradFill>
        <a:blipFill rotWithShape="1">
          <a:blip xmlns:r="http://schemas.openxmlformats.org/officeDocument/2006/relationships" r:embed="rId1"/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1283</Words>
  <Application>WPS 演示</Application>
  <PresentationFormat/>
  <Paragraphs>249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24" baseType="lpstr">
      <vt:lpstr>Arial</vt:lpstr>
      <vt:lpstr>宋体</vt:lpstr>
      <vt:lpstr>Wingdings</vt:lpstr>
      <vt:lpstr>Symbol</vt:lpstr>
      <vt:lpstr>微软雅黑</vt:lpstr>
      <vt:lpstr>Open Sans Light</vt:lpstr>
      <vt:lpstr>Yu Gothic UI Light</vt:lpstr>
      <vt:lpstr>FZLanTingHeiS-R-GB</vt:lpstr>
      <vt:lpstr>Arial</vt:lpstr>
      <vt:lpstr>等线</vt:lpstr>
      <vt:lpstr>Arial Black</vt:lpstr>
      <vt:lpstr>FZYouH_509R</vt:lpstr>
      <vt:lpstr>Segoe Print</vt:lpstr>
      <vt:lpstr>Candara</vt:lpstr>
      <vt:lpstr>Arial Unicode MS</vt:lpstr>
      <vt:lpstr>Segoe UI</vt:lpstr>
      <vt:lpstr>Calibri</vt:lpstr>
      <vt:lpstr>波形</vt:lpstr>
      <vt:lpstr>PowerPoint 演示文稿</vt:lpstr>
      <vt:lpstr>PowerPoint 演示文稿</vt:lpstr>
      <vt:lpstr>PowerPoint 演示文稿</vt:lpstr>
      <vt:lpstr>PowerPoint 演示文稿</vt:lpstr>
      <vt:lpstr>对接单位及其贡献模块详情表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果冻</cp:lastModifiedBy>
  <cp:revision>86</cp:revision>
  <dcterms:created xsi:type="dcterms:W3CDTF">2021-07-05T02:16:00Z</dcterms:created>
  <dcterms:modified xsi:type="dcterms:W3CDTF">2021-11-01T06:27:22Z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B9EFF7703EAB4781AFD7E977A8CD8ED4</vt:lpwstr>
  </property>
</Properties>
</file>